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0058400" cy="7772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ECB038-CEBB-48AF-A442-A5E06C81BC20}" v="3" dt="2026-09-18T20:02:40.7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804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cIntyre, Celene M" userId="545b29f3-a6e2-410e-af80-b633c4d54259" providerId="ADAL" clId="{A1C4E9ED-50E5-4FF0-9F07-B9377639F916}"/>
    <pc:docChg chg="undo custSel modSld">
      <pc:chgData name="McIntyre, Celene M" userId="545b29f3-a6e2-410e-af80-b633c4d54259" providerId="ADAL" clId="{A1C4E9ED-50E5-4FF0-9F07-B9377639F916}" dt="2026-09-18T20:04:28.742" v="106" actId="1076"/>
      <pc:docMkLst>
        <pc:docMk/>
      </pc:docMkLst>
      <pc:sldChg chg="addSp delSp modSp mod">
        <pc:chgData name="McIntyre, Celene M" userId="545b29f3-a6e2-410e-af80-b633c4d54259" providerId="ADAL" clId="{A1C4E9ED-50E5-4FF0-9F07-B9377639F916}" dt="2026-09-18T20:04:28.742" v="106" actId="1076"/>
        <pc:sldMkLst>
          <pc:docMk/>
          <pc:sldMk cId="1437177168" sldId="256"/>
        </pc:sldMkLst>
        <pc:spChg chg="mod">
          <ac:chgData name="McIntyre, Celene M" userId="545b29f3-a6e2-410e-af80-b633c4d54259" providerId="ADAL" clId="{A1C4E9ED-50E5-4FF0-9F07-B9377639F916}" dt="2026-09-18T20:02:16.780" v="68" actId="27636"/>
          <ac:spMkLst>
            <pc:docMk/>
            <pc:sldMk cId="1437177168" sldId="256"/>
            <ac:spMk id="14" creationId="{D1DB6BD7-C4DB-4A5F-9028-F0E01AB78DB7}"/>
          </ac:spMkLst>
        </pc:spChg>
        <pc:spChg chg="mod">
          <ac:chgData name="McIntyre, Celene M" userId="545b29f3-a6e2-410e-af80-b633c4d54259" providerId="ADAL" clId="{A1C4E9ED-50E5-4FF0-9F07-B9377639F916}" dt="2026-09-18T19:59:32.557" v="44" actId="1076"/>
          <ac:spMkLst>
            <pc:docMk/>
            <pc:sldMk cId="1437177168" sldId="256"/>
            <ac:spMk id="15" creationId="{52051107-0AD0-46DE-A8AA-EF2E88A067BD}"/>
          </ac:spMkLst>
        </pc:spChg>
        <pc:spChg chg="add mod">
          <ac:chgData name="McIntyre, Celene M" userId="545b29f3-a6e2-410e-af80-b633c4d54259" providerId="ADAL" clId="{A1C4E9ED-50E5-4FF0-9F07-B9377639F916}" dt="2026-09-18T20:02:36.973" v="73" actId="1076"/>
          <ac:spMkLst>
            <pc:docMk/>
            <pc:sldMk cId="1437177168" sldId="256"/>
            <ac:spMk id="16" creationId="{503F124F-3E76-68AC-7B23-6787F05E764D}"/>
          </ac:spMkLst>
        </pc:spChg>
        <pc:spChg chg="mod">
          <ac:chgData name="McIntyre, Celene M" userId="545b29f3-a6e2-410e-af80-b633c4d54259" providerId="ADAL" clId="{A1C4E9ED-50E5-4FF0-9F07-B9377639F916}" dt="2026-09-18T19:59:44.232" v="47" actId="1076"/>
          <ac:spMkLst>
            <pc:docMk/>
            <pc:sldMk cId="1437177168" sldId="256"/>
            <ac:spMk id="17" creationId="{441DA4B6-DF73-4B11-B275-88F030F7FC0D}"/>
          </ac:spMkLst>
        </pc:spChg>
        <pc:spChg chg="mod">
          <ac:chgData name="McIntyre, Celene M" userId="545b29f3-a6e2-410e-af80-b633c4d54259" providerId="ADAL" clId="{A1C4E9ED-50E5-4FF0-9F07-B9377639F916}" dt="2026-09-18T19:59:32.557" v="44" actId="1076"/>
          <ac:spMkLst>
            <pc:docMk/>
            <pc:sldMk cId="1437177168" sldId="256"/>
            <ac:spMk id="18" creationId="{68E6382C-1B55-4F58-9F96-19EBF4DCDEA0}"/>
          </ac:spMkLst>
        </pc:spChg>
        <pc:spChg chg="mod">
          <ac:chgData name="McIntyre, Celene M" userId="545b29f3-a6e2-410e-af80-b633c4d54259" providerId="ADAL" clId="{A1C4E9ED-50E5-4FF0-9F07-B9377639F916}" dt="2026-09-18T20:03:57.489" v="100" actId="20577"/>
          <ac:spMkLst>
            <pc:docMk/>
            <pc:sldMk cId="1437177168" sldId="256"/>
            <ac:spMk id="19" creationId="{46F30018-4B89-44AA-88E7-436F31825BFB}"/>
          </ac:spMkLst>
        </pc:spChg>
        <pc:spChg chg="mod">
          <ac:chgData name="McIntyre, Celene M" userId="545b29f3-a6e2-410e-af80-b633c4d54259" providerId="ADAL" clId="{A1C4E9ED-50E5-4FF0-9F07-B9377639F916}" dt="2026-09-18T19:59:05.002" v="38" actId="1076"/>
          <ac:spMkLst>
            <pc:docMk/>
            <pc:sldMk cId="1437177168" sldId="256"/>
            <ac:spMk id="20" creationId="{52E6EF5D-12C4-45E1-9C49-5433AD41FE98}"/>
          </ac:spMkLst>
        </pc:spChg>
        <pc:spChg chg="mod">
          <ac:chgData name="McIntyre, Celene M" userId="545b29f3-a6e2-410e-af80-b633c4d54259" providerId="ADAL" clId="{A1C4E9ED-50E5-4FF0-9F07-B9377639F916}" dt="2026-09-18T19:59:05.002" v="38" actId="1076"/>
          <ac:spMkLst>
            <pc:docMk/>
            <pc:sldMk cId="1437177168" sldId="256"/>
            <ac:spMk id="22" creationId="{50C98B79-7447-4459-B7E3-4135B7877A47}"/>
          </ac:spMkLst>
        </pc:spChg>
        <pc:spChg chg="mod">
          <ac:chgData name="McIntyre, Celene M" userId="545b29f3-a6e2-410e-af80-b633c4d54259" providerId="ADAL" clId="{A1C4E9ED-50E5-4FF0-9F07-B9377639F916}" dt="2026-09-18T19:59:05.002" v="38" actId="1076"/>
          <ac:spMkLst>
            <pc:docMk/>
            <pc:sldMk cId="1437177168" sldId="256"/>
            <ac:spMk id="23" creationId="{A6C62B3C-2D6C-4768-9244-A9AE4274B7D8}"/>
          </ac:spMkLst>
        </pc:spChg>
        <pc:spChg chg="mod">
          <ac:chgData name="McIntyre, Celene M" userId="545b29f3-a6e2-410e-af80-b633c4d54259" providerId="ADAL" clId="{A1C4E9ED-50E5-4FF0-9F07-B9377639F916}" dt="2026-09-18T19:59:05.002" v="38" actId="1076"/>
          <ac:spMkLst>
            <pc:docMk/>
            <pc:sldMk cId="1437177168" sldId="256"/>
            <ac:spMk id="24" creationId="{C8107E20-4133-4F9B-A773-F7786C3E90C2}"/>
          </ac:spMkLst>
        </pc:spChg>
        <pc:spChg chg="mod">
          <ac:chgData name="McIntyre, Celene M" userId="545b29f3-a6e2-410e-af80-b633c4d54259" providerId="ADAL" clId="{A1C4E9ED-50E5-4FF0-9F07-B9377639F916}" dt="2026-09-18T19:58:22.616" v="31" actId="14100"/>
          <ac:spMkLst>
            <pc:docMk/>
            <pc:sldMk cId="1437177168" sldId="256"/>
            <ac:spMk id="25" creationId="{67F3CAD7-BE2F-4EB6-BE28-81A2B3CF231D}"/>
          </ac:spMkLst>
        </pc:spChg>
        <pc:spChg chg="add mod">
          <ac:chgData name="McIntyre, Celene M" userId="545b29f3-a6e2-410e-af80-b633c4d54259" providerId="ADAL" clId="{A1C4E9ED-50E5-4FF0-9F07-B9377639F916}" dt="2026-09-18T20:02:19.737" v="71" actId="1076"/>
          <ac:spMkLst>
            <pc:docMk/>
            <pc:sldMk cId="1437177168" sldId="256"/>
            <ac:spMk id="26" creationId="{0BA5E912-9175-3700-14A6-FDAD0448FA6B}"/>
          </ac:spMkLst>
        </pc:spChg>
        <pc:spChg chg="mod">
          <ac:chgData name="McIntyre, Celene M" userId="545b29f3-a6e2-410e-af80-b633c4d54259" providerId="ADAL" clId="{A1C4E9ED-50E5-4FF0-9F07-B9377639F916}" dt="2026-09-18T19:59:40.230" v="46" actId="1076"/>
          <ac:spMkLst>
            <pc:docMk/>
            <pc:sldMk cId="1437177168" sldId="256"/>
            <ac:spMk id="27" creationId="{3A9797A5-B7C2-4678-8919-100BBDB50B4B}"/>
          </ac:spMkLst>
        </pc:spChg>
        <pc:spChg chg="mod">
          <ac:chgData name="McIntyre, Celene M" userId="545b29f3-a6e2-410e-af80-b633c4d54259" providerId="ADAL" clId="{A1C4E9ED-50E5-4FF0-9F07-B9377639F916}" dt="2026-09-18T19:58:22.616" v="31" actId="14100"/>
          <ac:spMkLst>
            <pc:docMk/>
            <pc:sldMk cId="1437177168" sldId="256"/>
            <ac:spMk id="28" creationId="{206DFF0F-4CE7-4D7C-B68E-BD4FCB41AE40}"/>
          </ac:spMkLst>
        </pc:spChg>
        <pc:spChg chg="mod">
          <ac:chgData name="McIntyre, Celene M" userId="545b29f3-a6e2-410e-af80-b633c4d54259" providerId="ADAL" clId="{A1C4E9ED-50E5-4FF0-9F07-B9377639F916}" dt="2026-09-18T19:58:22.616" v="31" actId="14100"/>
          <ac:spMkLst>
            <pc:docMk/>
            <pc:sldMk cId="1437177168" sldId="256"/>
            <ac:spMk id="29" creationId="{CE72ECC2-4453-4427-B84E-6BD59631DF18}"/>
          </ac:spMkLst>
        </pc:spChg>
        <pc:spChg chg="mod ord">
          <ac:chgData name="McIntyre, Celene M" userId="545b29f3-a6e2-410e-af80-b633c4d54259" providerId="ADAL" clId="{A1C4E9ED-50E5-4FF0-9F07-B9377639F916}" dt="2026-09-18T20:01:51.611" v="65" actId="166"/>
          <ac:spMkLst>
            <pc:docMk/>
            <pc:sldMk cId="1437177168" sldId="256"/>
            <ac:spMk id="30" creationId="{04C259B8-7112-4E08-84AE-0B8A01929F46}"/>
          </ac:spMkLst>
        </pc:spChg>
        <pc:spChg chg="mod ord">
          <ac:chgData name="McIntyre, Celene M" userId="545b29f3-a6e2-410e-af80-b633c4d54259" providerId="ADAL" clId="{A1C4E9ED-50E5-4FF0-9F07-B9377639F916}" dt="2026-09-18T20:02:01.386" v="66" actId="1076"/>
          <ac:spMkLst>
            <pc:docMk/>
            <pc:sldMk cId="1437177168" sldId="256"/>
            <ac:spMk id="32" creationId="{331A1847-6E3C-4525-B6FB-7A22608ACBCA}"/>
          </ac:spMkLst>
        </pc:spChg>
        <pc:spChg chg="mod">
          <ac:chgData name="McIntyre, Celene M" userId="545b29f3-a6e2-410e-af80-b633c4d54259" providerId="ADAL" clId="{A1C4E9ED-50E5-4FF0-9F07-B9377639F916}" dt="2026-09-18T19:59:16.630" v="42" actId="1076"/>
          <ac:spMkLst>
            <pc:docMk/>
            <pc:sldMk cId="1437177168" sldId="256"/>
            <ac:spMk id="33" creationId="{577BB3BC-4397-46D1-9F95-4B536DE3DC65}"/>
          </ac:spMkLst>
        </pc:spChg>
        <pc:spChg chg="mod">
          <ac:chgData name="McIntyre, Celene M" userId="545b29f3-a6e2-410e-af80-b633c4d54259" providerId="ADAL" clId="{A1C4E9ED-50E5-4FF0-9F07-B9377639F916}" dt="2026-09-18T19:59:16.630" v="42" actId="1076"/>
          <ac:spMkLst>
            <pc:docMk/>
            <pc:sldMk cId="1437177168" sldId="256"/>
            <ac:spMk id="34" creationId="{079D8DCC-1D74-4D2D-B9FA-FE4326636B40}"/>
          </ac:spMkLst>
        </pc:spChg>
        <pc:spChg chg="mod">
          <ac:chgData name="McIntyre, Celene M" userId="545b29f3-a6e2-410e-af80-b633c4d54259" providerId="ADAL" clId="{A1C4E9ED-50E5-4FF0-9F07-B9377639F916}" dt="2026-09-18T20:02:16.800" v="69" actId="27636"/>
          <ac:spMkLst>
            <pc:docMk/>
            <pc:sldMk cId="1437177168" sldId="256"/>
            <ac:spMk id="37" creationId="{8664DC4C-A02A-429E-808C-6D406D1E0ABC}"/>
          </ac:spMkLst>
        </pc:spChg>
        <pc:spChg chg="mod">
          <ac:chgData name="McIntyre, Celene M" userId="545b29f3-a6e2-410e-af80-b633c4d54259" providerId="ADAL" clId="{A1C4E9ED-50E5-4FF0-9F07-B9377639F916}" dt="2026-09-18T20:01:41.259" v="61" actId="27636"/>
          <ac:spMkLst>
            <pc:docMk/>
            <pc:sldMk cId="1437177168" sldId="256"/>
            <ac:spMk id="38" creationId="{2F758D86-00F0-4ED2-968B-D5688DCD4A7F}"/>
          </ac:spMkLst>
        </pc:spChg>
        <pc:spChg chg="add mod">
          <ac:chgData name="McIntyre, Celene M" userId="545b29f3-a6e2-410e-af80-b633c4d54259" providerId="ADAL" clId="{A1C4E9ED-50E5-4FF0-9F07-B9377639F916}" dt="2026-09-18T20:02:47.084" v="75" actId="1076"/>
          <ac:spMkLst>
            <pc:docMk/>
            <pc:sldMk cId="1437177168" sldId="256"/>
            <ac:spMk id="41" creationId="{B4171334-1B2D-E58B-F31F-0A0879E659D1}"/>
          </ac:spMkLst>
        </pc:spChg>
        <pc:spChg chg="add mod">
          <ac:chgData name="McIntyre, Celene M" userId="545b29f3-a6e2-410e-af80-b633c4d54259" providerId="ADAL" clId="{A1C4E9ED-50E5-4FF0-9F07-B9377639F916}" dt="2026-09-18T20:01:41.070" v="60"/>
          <ac:spMkLst>
            <pc:docMk/>
            <pc:sldMk cId="1437177168" sldId="256"/>
            <ac:spMk id="43" creationId="{E3511242-3871-A54D-2FF5-D3D1127AE322}"/>
          </ac:spMkLst>
        </pc:spChg>
        <pc:picChg chg="add mod ord modCrop">
          <ac:chgData name="McIntyre, Celene M" userId="545b29f3-a6e2-410e-af80-b633c4d54259" providerId="ADAL" clId="{A1C4E9ED-50E5-4FF0-9F07-B9377639F916}" dt="2026-09-18T20:01:09.775" v="57" actId="1076"/>
          <ac:picMkLst>
            <pc:docMk/>
            <pc:sldMk cId="1437177168" sldId="256"/>
            <ac:picMk id="7" creationId="{510CA474-DD3C-51D4-F216-F92D19CA2238}"/>
          </ac:picMkLst>
        </pc:picChg>
        <pc:picChg chg="add mod modCrop">
          <ac:chgData name="McIntyre, Celene M" userId="545b29f3-a6e2-410e-af80-b633c4d54259" providerId="ADAL" clId="{A1C4E9ED-50E5-4FF0-9F07-B9377639F916}" dt="2026-09-18T19:59:53.125" v="49" actId="1076"/>
          <ac:picMkLst>
            <pc:docMk/>
            <pc:sldMk cId="1437177168" sldId="256"/>
            <ac:picMk id="8" creationId="{08632F4E-CAB6-439A-690D-AC1CD3E2D8AF}"/>
          </ac:picMkLst>
        </pc:picChg>
        <pc:picChg chg="add del mod">
          <ac:chgData name="McIntyre, Celene M" userId="545b29f3-a6e2-410e-af80-b633c4d54259" providerId="ADAL" clId="{A1C4E9ED-50E5-4FF0-9F07-B9377639F916}" dt="2026-09-18T20:00:55.957" v="53" actId="478"/>
          <ac:picMkLst>
            <pc:docMk/>
            <pc:sldMk cId="1437177168" sldId="256"/>
            <ac:picMk id="45" creationId="{8B98C913-F974-2659-A1A7-AFB0265CA957}"/>
          </ac:picMkLst>
        </pc:picChg>
        <pc:picChg chg="add mod">
          <ac:chgData name="McIntyre, Celene M" userId="545b29f3-a6e2-410e-af80-b633c4d54259" providerId="ADAL" clId="{A1C4E9ED-50E5-4FF0-9F07-B9377639F916}" dt="2026-09-18T20:04:28.742" v="106" actId="1076"/>
          <ac:picMkLst>
            <pc:docMk/>
            <pc:sldMk cId="1437177168" sldId="256"/>
            <ac:picMk id="46" creationId="{3352763C-ED31-6D53-170A-F4F39AEFEAAE}"/>
          </ac:picMkLst>
        </pc:picChg>
        <pc:picChg chg="mod">
          <ac:chgData name="McIntyre, Celene M" userId="545b29f3-a6e2-410e-af80-b633c4d54259" providerId="ADAL" clId="{A1C4E9ED-50E5-4FF0-9F07-B9377639F916}" dt="2026-09-18T19:59:05.002" v="38" actId="1076"/>
          <ac:picMkLst>
            <pc:docMk/>
            <pc:sldMk cId="1437177168" sldId="256"/>
            <ac:picMk id="60" creationId="{00000000-0000-0000-0000-000000000000}"/>
          </ac:picMkLst>
        </pc:picChg>
        <pc:picChg chg="mod">
          <ac:chgData name="McIntyre, Celene M" userId="545b29f3-a6e2-410e-af80-b633c4d54259" providerId="ADAL" clId="{A1C4E9ED-50E5-4FF0-9F07-B9377639F916}" dt="2026-09-18T19:59:36.832" v="45" actId="1076"/>
          <ac:picMkLst>
            <pc:docMk/>
            <pc:sldMk cId="1437177168" sldId="256"/>
            <ac:picMk id="65" creationId="{00000000-0000-0000-0000-000000000000}"/>
          </ac:picMkLst>
        </pc:picChg>
        <pc:picChg chg="mod ord">
          <ac:chgData name="McIntyre, Celene M" userId="545b29f3-a6e2-410e-af80-b633c4d54259" providerId="ADAL" clId="{A1C4E9ED-50E5-4FF0-9F07-B9377639F916}" dt="2026-09-18T20:00:51.250" v="52" actId="166"/>
          <ac:picMkLst>
            <pc:docMk/>
            <pc:sldMk cId="1437177168" sldId="256"/>
            <ac:picMk id="70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Event and speaker information supplied by Dr. McIntyre. Speaker photographs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header">
            <a:extLst>
              <a:ext uri="{FF2B5EF4-FFF2-40B4-BE49-F238E27FC236}">
                <a16:creationId xmlns:a16="http://schemas.microsoft.com/office/drawing/2014/main" id="{55E00F5A-CA2C-49F2-8050-0FAF90646F1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058400" cy="1762125"/>
          </a:xfrm>
          <a:prstGeom prst="rect">
            <a:avLst/>
          </a:prstGeom>
          <a:solidFill>
            <a:srgbClr val="082A4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accent">
            <a:extLst>
              <a:ext uri="{FF2B5EF4-FFF2-40B4-BE49-F238E27FC236}">
                <a16:creationId xmlns:a16="http://schemas.microsoft.com/office/drawing/2014/main" id="{6E1FDF2A-9A13-40ED-AE48-D0686E00B43D}"/>
              </a:ext>
            </a:extLst>
          </p:cNvPr>
          <p:cNvSpPr>
            <a:spLocks noGrp="1"/>
          </p:cNvSpPr>
          <p:nvPr/>
        </p:nvSpPr>
        <p:spPr>
          <a:xfrm>
            <a:off x="0" y="1685925"/>
            <a:ext cx="10058400" cy="76200"/>
          </a:xfrm>
          <a:prstGeom prst="rect">
            <a:avLst/>
          </a:prstGeom>
          <a:solidFill>
            <a:srgbClr val="F3A712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eyebrow">
            <a:extLst>
              <a:ext uri="{FF2B5EF4-FFF2-40B4-BE49-F238E27FC236}">
                <a16:creationId xmlns:a16="http://schemas.microsoft.com/office/drawing/2014/main" id="{E0BF51B1-0B67-4197-B142-477E7D0359C4}"/>
              </a:ext>
            </a:extLst>
          </p:cNvPr>
          <p:cNvSpPr>
            <a:spLocks noGrp="1"/>
          </p:cNvSpPr>
          <p:nvPr/>
        </p:nvSpPr>
        <p:spPr>
          <a:xfrm>
            <a:off x="495300" y="180975"/>
            <a:ext cx="90678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275" b="1">
                <a:solidFill>
                  <a:srgbClr val="9FD6F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1100" b="1" dirty="0">
                <a:solidFill>
                  <a:srgbClr val="9FD6F2"/>
                </a:solidFill>
                <a:latin typeface="Bitstream Charter"/>
                <a:ea typeface="Bitstream Charter"/>
                <a:cs typeface="Bitstream Charter"/>
              </a:rPr>
              <a:t>GANNON UNIVERSITY - DAHLKEMPER SCHOOL OF BUSINESS - </a:t>
            </a:r>
            <a:r>
              <a:rPr sz="1100" b="1" dirty="0">
                <a:solidFill>
                  <a:srgbClr val="9FD6F2"/>
                </a:solidFill>
                <a:latin typeface="Bitstream Charter"/>
                <a:ea typeface="Bitstream Charter"/>
                <a:cs typeface="Bitstream Charter"/>
              </a:rPr>
              <a:t>AVIATION &amp; BUSINESS MANAGEMENT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E4586B06-B127-42F2-A853-048682672AB3}"/>
              </a:ext>
            </a:extLst>
          </p:cNvPr>
          <p:cNvSpPr>
            <a:spLocks noGrp="1"/>
          </p:cNvSpPr>
          <p:nvPr/>
        </p:nvSpPr>
        <p:spPr>
          <a:xfrm>
            <a:off x="495300" y="409575"/>
            <a:ext cx="90678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484" lnSpcReduction="10000"/>
          </a:bodyPr>
          <a:lstStyle/>
          <a:p>
            <a:pPr algn="ctr">
              <a:defRPr sz="32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225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AVIATION </a:t>
            </a:r>
            <a:r>
              <a:rPr lang="en-US" sz="3225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CAREERS </a:t>
            </a:r>
            <a:r>
              <a:rPr sz="3225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PANEL</a:t>
            </a:r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B610A1DB-7362-4105-B110-F2ADC944B9BC}"/>
              </a:ext>
            </a:extLst>
          </p:cNvPr>
          <p:cNvSpPr>
            <a:spLocks noGrp="1"/>
          </p:cNvSpPr>
          <p:nvPr/>
        </p:nvSpPr>
        <p:spPr>
          <a:xfrm>
            <a:off x="1047750" y="914400"/>
            <a:ext cx="79629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350" b="0">
                <a:solidFill>
                  <a:srgbClr val="D8EAF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00" b="0" dirty="0">
                <a:solidFill>
                  <a:srgbClr val="D8EAF4"/>
                </a:solidFill>
                <a:latin typeface="Bitstream Charter"/>
                <a:ea typeface="Bitstream Charter"/>
                <a:cs typeface="Bitstream Charter"/>
              </a:rPr>
              <a:t>Explore careers across flight training, corporate aviation, airport operations and aviation insurance</a:t>
            </a:r>
          </a:p>
        </p:txBody>
      </p:sp>
      <p:sp>
        <p:nvSpPr>
          <p:cNvPr id="6" name="date-pill">
            <a:extLst>
              <a:ext uri="{FF2B5EF4-FFF2-40B4-BE49-F238E27FC236}">
                <a16:creationId xmlns:a16="http://schemas.microsoft.com/office/drawing/2014/main" id="{AC6655BE-1F7F-41AB-877E-B59156572217}"/>
              </a:ext>
            </a:extLst>
          </p:cNvPr>
          <p:cNvSpPr>
            <a:spLocks noGrp="1"/>
          </p:cNvSpPr>
          <p:nvPr/>
        </p:nvSpPr>
        <p:spPr>
          <a:xfrm>
            <a:off x="628650" y="1285875"/>
            <a:ext cx="5797550" cy="304800"/>
          </a:xfrm>
          <a:prstGeom prst="roundRect">
            <a:avLst>
              <a:gd name="adj" fmla="val 50000"/>
            </a:avLst>
          </a:prstGeom>
          <a:solidFill>
            <a:srgbClr val="FF7C8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food-pill">
            <a:extLst>
              <a:ext uri="{FF2B5EF4-FFF2-40B4-BE49-F238E27FC236}">
                <a16:creationId xmlns:a16="http://schemas.microsoft.com/office/drawing/2014/main" id="{7767ABA7-6CC1-4413-9EA3-F5C21B442C3B}"/>
              </a:ext>
            </a:extLst>
          </p:cNvPr>
          <p:cNvSpPr>
            <a:spLocks noGrp="1"/>
          </p:cNvSpPr>
          <p:nvPr/>
        </p:nvSpPr>
        <p:spPr>
          <a:xfrm>
            <a:off x="7445375" y="1311274"/>
            <a:ext cx="1524000" cy="304800"/>
          </a:xfrm>
          <a:prstGeom prst="roundRect">
            <a:avLst>
              <a:gd name="adj" fmla="val 50000"/>
            </a:avLst>
          </a:prstGeom>
          <a:solidFill>
            <a:srgbClr val="F3A712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date">
            <a:extLst>
              <a:ext uri="{FF2B5EF4-FFF2-40B4-BE49-F238E27FC236}">
                <a16:creationId xmlns:a16="http://schemas.microsoft.com/office/drawing/2014/main" id="{9E49BF5F-F5DF-4515-9E63-FBA7E3A7E6B1}"/>
              </a:ext>
            </a:extLst>
          </p:cNvPr>
          <p:cNvSpPr>
            <a:spLocks noGrp="1"/>
          </p:cNvSpPr>
          <p:nvPr/>
        </p:nvSpPr>
        <p:spPr>
          <a:xfrm>
            <a:off x="752474" y="1314449"/>
            <a:ext cx="554037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119" lnSpcReduction="10000"/>
          </a:bodyPr>
          <a:lstStyle/>
          <a:p>
            <a:pPr algn="ctr">
              <a:defRPr sz="1050" b="1">
                <a:solidFill>
                  <a:srgbClr val="082A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00" b="1" dirty="0">
                <a:solidFill>
                  <a:srgbClr val="082A4A"/>
                </a:solidFill>
                <a:latin typeface="Bitstream Charter"/>
                <a:ea typeface="Bitstream Charter"/>
                <a:cs typeface="Bitstream Charter"/>
              </a:rPr>
              <a:t>THURSDAY, OCTOBER 1</a:t>
            </a:r>
            <a:r>
              <a:rPr lang="en-US" sz="1400" b="1" dirty="0">
                <a:solidFill>
                  <a:srgbClr val="082A4A"/>
                </a:solidFill>
                <a:latin typeface="Bitstream Charter"/>
                <a:ea typeface="Bitstream Charter"/>
                <a:cs typeface="Bitstream Charter"/>
              </a:rPr>
              <a:t> @ 11AM – FUNDAMENTAL FLIGHT TRAINING</a:t>
            </a:r>
            <a:endParaRPr sz="1400" b="1" dirty="0">
              <a:solidFill>
                <a:srgbClr val="082A4A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1" name="time">
            <a:extLst>
              <a:ext uri="{FF2B5EF4-FFF2-40B4-BE49-F238E27FC236}">
                <a16:creationId xmlns:a16="http://schemas.microsoft.com/office/drawing/2014/main" id="{2967F0DD-FF63-4DCF-B7B7-C721301253A7}"/>
              </a:ext>
            </a:extLst>
          </p:cNvPr>
          <p:cNvSpPr>
            <a:spLocks noGrp="1"/>
          </p:cNvSpPr>
          <p:nvPr/>
        </p:nvSpPr>
        <p:spPr>
          <a:xfrm>
            <a:off x="3324225" y="1314450"/>
            <a:ext cx="14668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111" lnSpcReduction="10000"/>
          </a:bodyPr>
          <a:lstStyle/>
          <a:p>
            <a:pPr algn="ctr">
              <a:defRPr sz="1125" b="1">
                <a:solidFill>
                  <a:srgbClr val="082A4A"/>
                </a:solidFill>
                <a:latin typeface="Bitstream Charter"/>
                <a:ea typeface="Bitstream Charter"/>
                <a:cs typeface="Bitstream Charter"/>
              </a:defRPr>
            </a:pPr>
            <a:endParaRPr sz="1200" b="1" dirty="0">
              <a:solidFill>
                <a:srgbClr val="082A4A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3" name="food">
            <a:extLst>
              <a:ext uri="{FF2B5EF4-FFF2-40B4-BE49-F238E27FC236}">
                <a16:creationId xmlns:a16="http://schemas.microsoft.com/office/drawing/2014/main" id="{8CB69684-CFF6-4D3D-B498-E72D6868151F}"/>
              </a:ext>
            </a:extLst>
          </p:cNvPr>
          <p:cNvSpPr>
            <a:spLocks noGrp="1"/>
          </p:cNvSpPr>
          <p:nvPr/>
        </p:nvSpPr>
        <p:spPr>
          <a:xfrm>
            <a:off x="7550150" y="1339849"/>
            <a:ext cx="13144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00" b="1">
                <a:solidFill>
                  <a:srgbClr val="082A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00" b="1" dirty="0">
                <a:solidFill>
                  <a:srgbClr val="082A4A"/>
                </a:solidFill>
                <a:latin typeface="Bitstream Charter"/>
                <a:ea typeface="Bitstream Charter"/>
                <a:cs typeface="Bitstream Charter"/>
              </a:rPr>
              <a:t>PIZZA PROVIDED</a:t>
            </a:r>
          </a:p>
        </p:txBody>
      </p:sp>
      <p:sp>
        <p:nvSpPr>
          <p:cNvPr id="14" name="meet">
            <a:extLst>
              <a:ext uri="{FF2B5EF4-FFF2-40B4-BE49-F238E27FC236}">
                <a16:creationId xmlns:a16="http://schemas.microsoft.com/office/drawing/2014/main" id="{D1DB6BD7-C4DB-4A5F-9028-F0E01AB78DB7}"/>
              </a:ext>
            </a:extLst>
          </p:cNvPr>
          <p:cNvSpPr>
            <a:spLocks noGrp="1"/>
          </p:cNvSpPr>
          <p:nvPr/>
        </p:nvSpPr>
        <p:spPr>
          <a:xfrm>
            <a:off x="400050" y="1866900"/>
            <a:ext cx="92583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452" lnSpcReduction="10000"/>
          </a:bodyPr>
          <a:lstStyle/>
          <a:p>
            <a:pPr algn="l">
              <a:defRPr sz="1575" b="1">
                <a:solidFill>
                  <a:srgbClr val="082A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082A4A"/>
                </a:solidFill>
                <a:latin typeface="Bitstream Charter"/>
                <a:ea typeface="Bitstream Charter"/>
                <a:cs typeface="Bitstream Charter"/>
              </a:rPr>
              <a:t>MEET THE PANELISTS</a:t>
            </a:r>
          </a:p>
        </p:txBody>
      </p:sp>
      <p:sp>
        <p:nvSpPr>
          <p:cNvPr id="15" name="card-0">
            <a:extLst>
              <a:ext uri="{FF2B5EF4-FFF2-40B4-BE49-F238E27FC236}">
                <a16:creationId xmlns:a16="http://schemas.microsoft.com/office/drawing/2014/main" id="{52051107-0AD0-46DE-A8AA-EF2E88A067BD}"/>
              </a:ext>
            </a:extLst>
          </p:cNvPr>
          <p:cNvSpPr>
            <a:spLocks noGrp="1"/>
          </p:cNvSpPr>
          <p:nvPr/>
        </p:nvSpPr>
        <p:spPr>
          <a:xfrm>
            <a:off x="173223" y="2181322"/>
            <a:ext cx="4430580" cy="1466428"/>
          </a:xfrm>
          <a:prstGeom prst="roundRect">
            <a:avLst>
              <a:gd name="adj" fmla="val 9474"/>
            </a:avLst>
          </a:prstGeom>
          <a:solidFill>
            <a:srgbClr val="FFFFFF"/>
          </a:solidFill>
          <a:ln w="9525">
            <a:solidFill>
              <a:srgbClr val="D9E5EE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7" name="name-0">
            <a:extLst>
              <a:ext uri="{FF2B5EF4-FFF2-40B4-BE49-F238E27FC236}">
                <a16:creationId xmlns:a16="http://schemas.microsoft.com/office/drawing/2014/main" id="{441DA4B6-DF73-4B11-B275-88F030F7FC0D}"/>
              </a:ext>
            </a:extLst>
          </p:cNvPr>
          <p:cNvSpPr>
            <a:spLocks noGrp="1"/>
          </p:cNvSpPr>
          <p:nvPr/>
        </p:nvSpPr>
        <p:spPr>
          <a:xfrm>
            <a:off x="1691216" y="2263940"/>
            <a:ext cx="2747144" cy="301004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1" lnSpcReduction="10000"/>
          </a:bodyPr>
          <a:lstStyle/>
          <a:p>
            <a:pPr algn="l">
              <a:defRPr sz="1575" b="1">
                <a:solidFill>
                  <a:srgbClr val="082A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dirty="0">
                <a:solidFill>
                  <a:srgbClr val="082A4A"/>
                </a:solidFill>
                <a:latin typeface="Bitstream Charter"/>
                <a:ea typeface="Bitstream Charter"/>
                <a:cs typeface="Bitstream Charter"/>
              </a:rPr>
              <a:t>Dave “Scarecrow” Benson</a:t>
            </a:r>
          </a:p>
        </p:txBody>
      </p:sp>
      <p:sp>
        <p:nvSpPr>
          <p:cNvPr id="18" name="role-0">
            <a:extLst>
              <a:ext uri="{FF2B5EF4-FFF2-40B4-BE49-F238E27FC236}">
                <a16:creationId xmlns:a16="http://schemas.microsoft.com/office/drawing/2014/main" id="{68E6382C-1B55-4F58-9F96-19EBF4DCDEA0}"/>
              </a:ext>
            </a:extLst>
          </p:cNvPr>
          <p:cNvSpPr>
            <a:spLocks noGrp="1"/>
          </p:cNvSpPr>
          <p:nvPr/>
        </p:nvSpPr>
        <p:spPr>
          <a:xfrm>
            <a:off x="1691216" y="2490764"/>
            <a:ext cx="2747144" cy="28556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722"/>
          </a:bodyPr>
          <a:lstStyle/>
          <a:p>
            <a:pPr algn="l">
              <a:defRPr sz="900" b="1">
                <a:solidFill>
                  <a:srgbClr val="D17B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00" b="1" dirty="0">
                <a:solidFill>
                  <a:srgbClr val="D17B00"/>
                </a:solidFill>
                <a:latin typeface="Bitstream Charter"/>
                <a:ea typeface="Bitstream Charter"/>
                <a:cs typeface="Bitstream Charter"/>
              </a:rPr>
              <a:t>FLIGHT TRAINING</a:t>
            </a:r>
          </a:p>
        </p:txBody>
      </p:sp>
      <p:sp>
        <p:nvSpPr>
          <p:cNvPr id="19" name="bio-0">
            <a:extLst>
              <a:ext uri="{FF2B5EF4-FFF2-40B4-BE49-F238E27FC236}">
                <a16:creationId xmlns:a16="http://schemas.microsoft.com/office/drawing/2014/main" id="{46F30018-4B89-44AA-88E7-436F31825BFB}"/>
              </a:ext>
            </a:extLst>
          </p:cNvPr>
          <p:cNvSpPr>
            <a:spLocks noGrp="1"/>
          </p:cNvSpPr>
          <p:nvPr/>
        </p:nvSpPr>
        <p:spPr>
          <a:xfrm>
            <a:off x="1691216" y="2532094"/>
            <a:ext cx="2747144" cy="1126834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050" b="0">
                <a:solidFill>
                  <a:srgbClr val="31465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00" b="0" dirty="0">
                <a:solidFill>
                  <a:srgbClr val="31465A"/>
                </a:solidFill>
                <a:latin typeface="Bitstream Charter"/>
                <a:ea typeface="Bitstream Charter"/>
                <a:cs typeface="Bitstream Charter"/>
              </a:rPr>
              <a:t>Co-founder and </a:t>
            </a:r>
            <a:r>
              <a:rPr lang="en-US" sz="1100" b="0" dirty="0">
                <a:solidFill>
                  <a:srgbClr val="31465A"/>
                </a:solidFill>
                <a:latin typeface="Bitstream Charter"/>
                <a:ea typeface="Bitstream Charter"/>
                <a:cs typeface="Bitstream Charter"/>
              </a:rPr>
              <a:t>Owner</a:t>
            </a:r>
            <a:r>
              <a:rPr sz="1100" b="0" dirty="0">
                <a:solidFill>
                  <a:srgbClr val="31465A"/>
                </a:solidFill>
                <a:latin typeface="Bitstream Charter"/>
                <a:ea typeface="Bitstream Charter"/>
                <a:cs typeface="Bitstream Charter"/>
              </a:rPr>
              <a:t> of Fundamentals Flight Training and an experienced flight instructor focused on preparing students for safe, successful aviation careers.</a:t>
            </a:r>
          </a:p>
        </p:txBody>
      </p:sp>
      <p:sp>
        <p:nvSpPr>
          <p:cNvPr id="20" name="card-1">
            <a:extLst>
              <a:ext uri="{FF2B5EF4-FFF2-40B4-BE49-F238E27FC236}">
                <a16:creationId xmlns:a16="http://schemas.microsoft.com/office/drawing/2014/main" id="{52E6EF5D-12C4-45E1-9C49-5433AD41FE98}"/>
              </a:ext>
            </a:extLst>
          </p:cNvPr>
          <p:cNvSpPr>
            <a:spLocks noGrp="1"/>
          </p:cNvSpPr>
          <p:nvPr/>
        </p:nvSpPr>
        <p:spPr>
          <a:xfrm>
            <a:off x="5598201" y="1828800"/>
            <a:ext cx="4371975" cy="1657350"/>
          </a:xfrm>
          <a:prstGeom prst="roundRect">
            <a:avLst>
              <a:gd name="adj" fmla="val 9474"/>
            </a:avLst>
          </a:prstGeom>
          <a:solidFill>
            <a:srgbClr val="FFFFFF"/>
          </a:solidFill>
          <a:ln w="9525">
            <a:solidFill>
              <a:srgbClr val="D9E5EE"/>
            </a:solidFill>
          </a:ln>
        </p:spPr>
        <p:txBody>
          <a:bodyPr/>
          <a:lstStyle/>
          <a:p>
            <a:endParaRPr lang="en-US"/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3"/>
          <a:srcRect t="3977" b="3977"/>
          <a:stretch>
            <a:fillRect/>
          </a:stretch>
        </p:blipFill>
        <p:spPr>
          <a:xfrm>
            <a:off x="5731551" y="1874178"/>
            <a:ext cx="1204803" cy="1478622"/>
          </a:xfrm>
          <a:prstGeom prst="roundRect">
            <a:avLst>
              <a:gd name="adj" fmla="val 10606"/>
            </a:avLst>
          </a:prstGeom>
        </p:spPr>
      </p:pic>
      <p:sp>
        <p:nvSpPr>
          <p:cNvPr id="22" name="name-1">
            <a:extLst>
              <a:ext uri="{FF2B5EF4-FFF2-40B4-BE49-F238E27FC236}">
                <a16:creationId xmlns:a16="http://schemas.microsoft.com/office/drawing/2014/main" id="{50C98B79-7447-4459-B7E3-4135B7877A47}"/>
              </a:ext>
            </a:extLst>
          </p:cNvPr>
          <p:cNvSpPr>
            <a:spLocks noGrp="1"/>
          </p:cNvSpPr>
          <p:nvPr/>
        </p:nvSpPr>
        <p:spPr>
          <a:xfrm>
            <a:off x="7141251" y="1841032"/>
            <a:ext cx="2710807" cy="340193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921"/>
          </a:bodyPr>
          <a:lstStyle/>
          <a:p>
            <a:pPr algn="l">
              <a:defRPr sz="1575" b="1">
                <a:solidFill>
                  <a:srgbClr val="082A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dirty="0">
                <a:solidFill>
                  <a:srgbClr val="082A4A"/>
                </a:solidFill>
                <a:latin typeface="Bitstream Charter"/>
                <a:ea typeface="Bitstream Charter"/>
                <a:cs typeface="Bitstream Charter"/>
              </a:rPr>
              <a:t>Grayson Patterson</a:t>
            </a:r>
          </a:p>
        </p:txBody>
      </p:sp>
      <p:sp>
        <p:nvSpPr>
          <p:cNvPr id="23" name="role-1">
            <a:extLst>
              <a:ext uri="{FF2B5EF4-FFF2-40B4-BE49-F238E27FC236}">
                <a16:creationId xmlns:a16="http://schemas.microsoft.com/office/drawing/2014/main" id="{A6C62B3C-2D6C-4768-9244-A9AE4274B7D8}"/>
              </a:ext>
            </a:extLst>
          </p:cNvPr>
          <p:cNvSpPr>
            <a:spLocks noGrp="1"/>
          </p:cNvSpPr>
          <p:nvPr/>
        </p:nvSpPr>
        <p:spPr>
          <a:xfrm>
            <a:off x="7141251" y="2155357"/>
            <a:ext cx="2710807" cy="340192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722"/>
          </a:bodyPr>
          <a:lstStyle/>
          <a:p>
            <a:pPr algn="l">
              <a:defRPr sz="900" b="1">
                <a:solidFill>
                  <a:srgbClr val="D17B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00" b="1" dirty="0">
                <a:solidFill>
                  <a:srgbClr val="D17B00"/>
                </a:solidFill>
                <a:latin typeface="Bitstream Charter"/>
                <a:ea typeface="Bitstream Charter"/>
                <a:cs typeface="Bitstream Charter"/>
              </a:rPr>
              <a:t>AVIATION BUSINESS &amp; OPERATIONS</a:t>
            </a:r>
          </a:p>
        </p:txBody>
      </p:sp>
      <p:sp>
        <p:nvSpPr>
          <p:cNvPr id="24" name="bio-1">
            <a:extLst>
              <a:ext uri="{FF2B5EF4-FFF2-40B4-BE49-F238E27FC236}">
                <a16:creationId xmlns:a16="http://schemas.microsoft.com/office/drawing/2014/main" id="{C8107E20-4133-4F9B-A773-F7786C3E90C2}"/>
              </a:ext>
            </a:extLst>
          </p:cNvPr>
          <p:cNvSpPr>
            <a:spLocks noGrp="1"/>
          </p:cNvSpPr>
          <p:nvPr/>
        </p:nvSpPr>
        <p:spPr>
          <a:xfrm>
            <a:off x="7141251" y="2433688"/>
            <a:ext cx="2710807" cy="881012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050" b="0">
                <a:solidFill>
                  <a:srgbClr val="31465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00" b="0" dirty="0">
                <a:solidFill>
                  <a:srgbClr val="31465A"/>
                </a:solidFill>
                <a:latin typeface="Bitstream Charter"/>
                <a:ea typeface="Bitstream Charter"/>
                <a:cs typeface="Bitstream Charter"/>
              </a:rPr>
              <a:t>Owner of North Coast Air with 20+ years in aviation and nearly 2,000 flight hours. Leads an FBO, FAA Repair Station and hangar development projects.</a:t>
            </a:r>
          </a:p>
        </p:txBody>
      </p:sp>
      <p:sp>
        <p:nvSpPr>
          <p:cNvPr id="25" name="card-2">
            <a:extLst>
              <a:ext uri="{FF2B5EF4-FFF2-40B4-BE49-F238E27FC236}">
                <a16:creationId xmlns:a16="http://schemas.microsoft.com/office/drawing/2014/main" id="{67F3CAD7-BE2F-4EB6-BE28-81A2B3CF231D}"/>
              </a:ext>
            </a:extLst>
          </p:cNvPr>
          <p:cNvSpPr>
            <a:spLocks noGrp="1"/>
          </p:cNvSpPr>
          <p:nvPr/>
        </p:nvSpPr>
        <p:spPr>
          <a:xfrm>
            <a:off x="129117" y="4486275"/>
            <a:ext cx="4496528" cy="1676400"/>
          </a:xfrm>
          <a:prstGeom prst="roundRect">
            <a:avLst>
              <a:gd name="adj" fmla="val 9474"/>
            </a:avLst>
          </a:prstGeom>
          <a:solidFill>
            <a:srgbClr val="FFFFFF"/>
          </a:solidFill>
          <a:ln w="9525">
            <a:solidFill>
              <a:srgbClr val="D9E5EE"/>
            </a:solidFill>
          </a:ln>
        </p:spPr>
        <p:txBody>
          <a:bodyPr/>
          <a:lstStyle/>
          <a:p>
            <a:endParaRPr lang="en-US"/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4"/>
          <a:srcRect t="3977" b="3977"/>
          <a:stretch>
            <a:fillRect/>
          </a:stretch>
        </p:blipFill>
        <p:spPr>
          <a:xfrm>
            <a:off x="271553" y="4622878"/>
            <a:ext cx="1239127" cy="1520747"/>
          </a:xfrm>
          <a:prstGeom prst="roundRect">
            <a:avLst>
              <a:gd name="adj" fmla="val 10606"/>
            </a:avLst>
          </a:prstGeom>
        </p:spPr>
      </p:pic>
      <p:sp>
        <p:nvSpPr>
          <p:cNvPr id="27" name="name-2">
            <a:extLst>
              <a:ext uri="{FF2B5EF4-FFF2-40B4-BE49-F238E27FC236}">
                <a16:creationId xmlns:a16="http://schemas.microsoft.com/office/drawing/2014/main" id="{3A9797A5-B7C2-4678-8919-100BBDB50B4B}"/>
              </a:ext>
            </a:extLst>
          </p:cNvPr>
          <p:cNvSpPr>
            <a:spLocks noGrp="1"/>
          </p:cNvSpPr>
          <p:nvPr/>
        </p:nvSpPr>
        <p:spPr>
          <a:xfrm>
            <a:off x="1710586" y="4626443"/>
            <a:ext cx="2788035" cy="27351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921" lnSpcReduction="20000"/>
          </a:bodyPr>
          <a:lstStyle/>
          <a:p>
            <a:pPr algn="l">
              <a:defRPr sz="1575" b="1">
                <a:solidFill>
                  <a:srgbClr val="082A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1" dirty="0">
                <a:solidFill>
                  <a:srgbClr val="082A4A"/>
                </a:solidFill>
                <a:latin typeface="Bitstream Charter"/>
                <a:ea typeface="Bitstream Charter"/>
                <a:cs typeface="Bitstream Charter"/>
              </a:rPr>
              <a:t>Michael R. Mang</a:t>
            </a:r>
          </a:p>
        </p:txBody>
      </p:sp>
      <p:sp>
        <p:nvSpPr>
          <p:cNvPr id="28" name="role-2">
            <a:extLst>
              <a:ext uri="{FF2B5EF4-FFF2-40B4-BE49-F238E27FC236}">
                <a16:creationId xmlns:a16="http://schemas.microsoft.com/office/drawing/2014/main" id="{206DFF0F-4CE7-4D7C-B68E-BD4FCB41AE40}"/>
              </a:ext>
            </a:extLst>
          </p:cNvPr>
          <p:cNvSpPr>
            <a:spLocks noGrp="1"/>
          </p:cNvSpPr>
          <p:nvPr/>
        </p:nvSpPr>
        <p:spPr>
          <a:xfrm>
            <a:off x="1672166" y="4829375"/>
            <a:ext cx="2788035" cy="361749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722"/>
          </a:bodyPr>
          <a:lstStyle/>
          <a:p>
            <a:pPr algn="l">
              <a:defRPr sz="900" b="1">
                <a:solidFill>
                  <a:srgbClr val="D17B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00" b="1" dirty="0">
                <a:solidFill>
                  <a:srgbClr val="D17B00"/>
                </a:solidFill>
                <a:latin typeface="Bitstream Charter"/>
                <a:ea typeface="Bitstream Charter"/>
                <a:cs typeface="Bitstream Charter"/>
              </a:rPr>
              <a:t>CORPORATE &amp; AIRLINE PILOT</a:t>
            </a:r>
          </a:p>
        </p:txBody>
      </p:sp>
      <p:sp>
        <p:nvSpPr>
          <p:cNvPr id="29" name="bio-2">
            <a:extLst>
              <a:ext uri="{FF2B5EF4-FFF2-40B4-BE49-F238E27FC236}">
                <a16:creationId xmlns:a16="http://schemas.microsoft.com/office/drawing/2014/main" id="{CE72ECC2-4453-4427-B84E-6BD59631DF18}"/>
              </a:ext>
            </a:extLst>
          </p:cNvPr>
          <p:cNvSpPr>
            <a:spLocks noGrp="1"/>
          </p:cNvSpPr>
          <p:nvPr/>
        </p:nvSpPr>
        <p:spPr>
          <a:xfrm>
            <a:off x="1691216" y="4985686"/>
            <a:ext cx="2788035" cy="1129364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050" b="0">
                <a:solidFill>
                  <a:srgbClr val="31465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00" b="0" dirty="0">
                <a:solidFill>
                  <a:srgbClr val="31465A"/>
                </a:solidFill>
                <a:latin typeface="Bitstream Charter"/>
                <a:ea typeface="Bitstream Charter"/>
                <a:cs typeface="Bitstream Charter"/>
              </a:rPr>
              <a:t>Greenleaf Corporation Chief Pilot with 30+ years in aviation and 10,700+ flight hours. ATP, CFI and instrument instructor with corporate, charter and airline experience.</a:t>
            </a:r>
          </a:p>
        </p:txBody>
      </p:sp>
      <p:sp>
        <p:nvSpPr>
          <p:cNvPr id="30" name="card-3">
            <a:extLst>
              <a:ext uri="{FF2B5EF4-FFF2-40B4-BE49-F238E27FC236}">
                <a16:creationId xmlns:a16="http://schemas.microsoft.com/office/drawing/2014/main" id="{04C259B8-7112-4E08-84AE-0B8A01929F46}"/>
              </a:ext>
            </a:extLst>
          </p:cNvPr>
          <p:cNvSpPr>
            <a:spLocks noGrp="1"/>
          </p:cNvSpPr>
          <p:nvPr/>
        </p:nvSpPr>
        <p:spPr>
          <a:xfrm>
            <a:off x="5744583" y="4517557"/>
            <a:ext cx="4225593" cy="1657350"/>
          </a:xfrm>
          <a:prstGeom prst="roundRect">
            <a:avLst>
              <a:gd name="adj" fmla="val 9474"/>
            </a:avLst>
          </a:prstGeom>
          <a:solidFill>
            <a:srgbClr val="FFFFFF"/>
          </a:solidFill>
          <a:ln w="9525">
            <a:solidFill>
              <a:srgbClr val="D9E5EE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3" name="role-3">
            <a:extLst>
              <a:ext uri="{FF2B5EF4-FFF2-40B4-BE49-F238E27FC236}">
                <a16:creationId xmlns:a16="http://schemas.microsoft.com/office/drawing/2014/main" id="{577BB3BC-4397-46D1-9F95-4B536DE3DC65}"/>
              </a:ext>
            </a:extLst>
          </p:cNvPr>
          <p:cNvSpPr>
            <a:spLocks noGrp="1"/>
          </p:cNvSpPr>
          <p:nvPr/>
        </p:nvSpPr>
        <p:spPr>
          <a:xfrm>
            <a:off x="7159632" y="4841708"/>
            <a:ext cx="2620044" cy="314024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722"/>
          </a:bodyPr>
          <a:lstStyle/>
          <a:p>
            <a:pPr algn="l">
              <a:defRPr sz="900" b="1">
                <a:solidFill>
                  <a:srgbClr val="D17B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dirty="0">
                <a:solidFill>
                  <a:srgbClr val="D17B00"/>
                </a:solidFill>
                <a:latin typeface="Bitstream Charter"/>
                <a:ea typeface="Bitstream Charter"/>
                <a:cs typeface="Bitstream Charter"/>
              </a:rPr>
              <a:t>AVIATION INSURANCE</a:t>
            </a:r>
          </a:p>
        </p:txBody>
      </p:sp>
      <p:sp>
        <p:nvSpPr>
          <p:cNvPr id="34" name="bio-3">
            <a:extLst>
              <a:ext uri="{FF2B5EF4-FFF2-40B4-BE49-F238E27FC236}">
                <a16:creationId xmlns:a16="http://schemas.microsoft.com/office/drawing/2014/main" id="{079D8DCC-1D74-4D2D-B9FA-FE4326636B40}"/>
              </a:ext>
            </a:extLst>
          </p:cNvPr>
          <p:cNvSpPr>
            <a:spLocks noGrp="1"/>
          </p:cNvSpPr>
          <p:nvPr/>
        </p:nvSpPr>
        <p:spPr>
          <a:xfrm>
            <a:off x="7159632" y="5122445"/>
            <a:ext cx="2620044" cy="881012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l">
              <a:defRPr sz="1050" b="0">
                <a:solidFill>
                  <a:srgbClr val="31465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00" b="0" dirty="0">
                <a:solidFill>
                  <a:srgbClr val="31465A"/>
                </a:solidFill>
                <a:latin typeface="Bitstream Charter"/>
                <a:ea typeface="Bitstream Charter"/>
                <a:cs typeface="Bitstream Charter"/>
              </a:rPr>
              <a:t>Retired after 33 years as an aviation insurance underwriter. Former AIG zonal vice president, senior aerospace underwriter and the first underwriter to earn the CAIP designation.</a:t>
            </a:r>
          </a:p>
        </p:txBody>
      </p:sp>
      <p:sp>
        <p:nvSpPr>
          <p:cNvPr id="35" name="footer">
            <a:extLst>
              <a:ext uri="{FF2B5EF4-FFF2-40B4-BE49-F238E27FC236}">
                <a16:creationId xmlns:a16="http://schemas.microsoft.com/office/drawing/2014/main" id="{5A58484C-F344-42C6-B490-D7D12922EF3B}"/>
              </a:ext>
            </a:extLst>
          </p:cNvPr>
          <p:cNvSpPr>
            <a:spLocks noGrp="1"/>
          </p:cNvSpPr>
          <p:nvPr/>
        </p:nvSpPr>
        <p:spPr>
          <a:xfrm>
            <a:off x="0" y="6219825"/>
            <a:ext cx="10058400" cy="1552575"/>
          </a:xfrm>
          <a:prstGeom prst="rect">
            <a:avLst/>
          </a:prstGeom>
          <a:solidFill>
            <a:srgbClr val="082A4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6" name="invite">
            <a:extLst>
              <a:ext uri="{FF2B5EF4-FFF2-40B4-BE49-F238E27FC236}">
                <a16:creationId xmlns:a16="http://schemas.microsoft.com/office/drawing/2014/main" id="{9E186EE1-A1D9-492D-9827-418DED3A1F62}"/>
              </a:ext>
            </a:extLst>
          </p:cNvPr>
          <p:cNvSpPr>
            <a:spLocks noGrp="1"/>
          </p:cNvSpPr>
          <p:nvPr/>
        </p:nvSpPr>
        <p:spPr>
          <a:xfrm>
            <a:off x="400050" y="6372225"/>
            <a:ext cx="92583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125" b="1">
                <a:solidFill>
                  <a:srgbClr val="9FD6F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1" dirty="0">
                <a:solidFill>
                  <a:srgbClr val="9FD6F2"/>
                </a:solidFill>
                <a:latin typeface="Bitstream Charter"/>
                <a:ea typeface="Bitstream Charter"/>
                <a:cs typeface="Bitstream Charter"/>
              </a:rPr>
              <a:t>STUDENTS FROM ALL MAJORS ARE WELCOME</a:t>
            </a:r>
          </a:p>
        </p:txBody>
      </p:sp>
      <p:sp>
        <p:nvSpPr>
          <p:cNvPr id="37" name="contact">
            <a:extLst>
              <a:ext uri="{FF2B5EF4-FFF2-40B4-BE49-F238E27FC236}">
                <a16:creationId xmlns:a16="http://schemas.microsoft.com/office/drawing/2014/main" id="{8664DC4C-A02A-429E-808C-6D406D1E0ABC}"/>
              </a:ext>
            </a:extLst>
          </p:cNvPr>
          <p:cNvSpPr>
            <a:spLocks noGrp="1"/>
          </p:cNvSpPr>
          <p:nvPr/>
        </p:nvSpPr>
        <p:spPr>
          <a:xfrm>
            <a:off x="400050" y="6696075"/>
            <a:ext cx="92583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30" lnSpcReduction="20000"/>
          </a:bodyPr>
          <a:lstStyle/>
          <a:p>
            <a:pPr algn="ctr">
              <a:defRPr sz="14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Questions or need a ride?</a:t>
            </a:r>
          </a:p>
        </p:txBody>
      </p:sp>
      <p:sp>
        <p:nvSpPr>
          <p:cNvPr id="38" name="contact2">
            <a:extLst>
              <a:ext uri="{FF2B5EF4-FFF2-40B4-BE49-F238E27FC236}">
                <a16:creationId xmlns:a16="http://schemas.microsoft.com/office/drawing/2014/main" id="{2F758D86-00F0-4ED2-968B-D5688DCD4A7F}"/>
              </a:ext>
            </a:extLst>
          </p:cNvPr>
          <p:cNvSpPr>
            <a:spLocks noGrp="1"/>
          </p:cNvSpPr>
          <p:nvPr/>
        </p:nvSpPr>
        <p:spPr>
          <a:xfrm>
            <a:off x="400050" y="6962775"/>
            <a:ext cx="92583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 lnSpcReduction="10000"/>
          </a:bodyPr>
          <a:lstStyle/>
          <a:p>
            <a:pPr algn="ctr">
              <a:defRPr sz="135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Contact Dr. McIntyre at mcintyre016@gannon.edu</a:t>
            </a:r>
          </a:p>
        </p:txBody>
      </p:sp>
      <p:sp>
        <p:nvSpPr>
          <p:cNvPr id="39" name="cta">
            <a:extLst>
              <a:ext uri="{FF2B5EF4-FFF2-40B4-BE49-F238E27FC236}">
                <a16:creationId xmlns:a16="http://schemas.microsoft.com/office/drawing/2014/main" id="{662E4A4A-7D39-424F-A822-76200E14CDFA}"/>
              </a:ext>
            </a:extLst>
          </p:cNvPr>
          <p:cNvSpPr>
            <a:spLocks noGrp="1"/>
          </p:cNvSpPr>
          <p:nvPr/>
        </p:nvSpPr>
        <p:spPr>
          <a:xfrm>
            <a:off x="400050" y="7334250"/>
            <a:ext cx="92583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975" b="0">
                <a:solidFill>
                  <a:srgbClr val="BFD7E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dirty="0">
                <a:solidFill>
                  <a:srgbClr val="BFD7E6"/>
                </a:solidFill>
                <a:latin typeface="Bitstream Charter"/>
                <a:ea typeface="Bitstream Charter"/>
                <a:cs typeface="Bitstream Charter"/>
              </a:rPr>
              <a:t>Bring your questions and meet professionals representing four distinct aviation career paths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632F4E-CAB6-439A-690D-AC1CD3E2D8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67" t="16036" r="-48" b="631"/>
          <a:stretch>
            <a:fillRect/>
          </a:stretch>
        </p:blipFill>
        <p:spPr>
          <a:xfrm rot="10800000">
            <a:off x="327822" y="2244795"/>
            <a:ext cx="1126587" cy="1370400"/>
          </a:xfrm>
          <a:prstGeom prst="roundRect">
            <a:avLst>
              <a:gd name="adj" fmla="val 10606"/>
            </a:avLst>
          </a:prstGeom>
        </p:spPr>
      </p:pic>
      <p:sp>
        <p:nvSpPr>
          <p:cNvPr id="16" name="card-0">
            <a:extLst>
              <a:ext uri="{FF2B5EF4-FFF2-40B4-BE49-F238E27FC236}">
                <a16:creationId xmlns:a16="http://schemas.microsoft.com/office/drawing/2014/main" id="{503F124F-3E76-68AC-7B23-6787F05E764D}"/>
              </a:ext>
            </a:extLst>
          </p:cNvPr>
          <p:cNvSpPr>
            <a:spLocks noGrp="1"/>
          </p:cNvSpPr>
          <p:nvPr/>
        </p:nvSpPr>
        <p:spPr>
          <a:xfrm>
            <a:off x="3239309" y="3418121"/>
            <a:ext cx="3982758" cy="1466428"/>
          </a:xfrm>
          <a:prstGeom prst="roundRect">
            <a:avLst>
              <a:gd name="adj" fmla="val 9474"/>
            </a:avLst>
          </a:prstGeom>
          <a:solidFill>
            <a:srgbClr val="FFFFFF"/>
          </a:solidFill>
          <a:ln w="9525">
            <a:solidFill>
              <a:srgbClr val="D9E5EE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6" name="name-0">
            <a:extLst>
              <a:ext uri="{FF2B5EF4-FFF2-40B4-BE49-F238E27FC236}">
                <a16:creationId xmlns:a16="http://schemas.microsoft.com/office/drawing/2014/main" id="{0BA5E912-9175-3700-14A6-FDAD0448FA6B}"/>
              </a:ext>
            </a:extLst>
          </p:cNvPr>
          <p:cNvSpPr>
            <a:spLocks noGrp="1"/>
          </p:cNvSpPr>
          <p:nvPr/>
        </p:nvSpPr>
        <p:spPr>
          <a:xfrm>
            <a:off x="4557011" y="3543538"/>
            <a:ext cx="2747144" cy="301004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921" lnSpcReduction="10000"/>
          </a:bodyPr>
          <a:lstStyle/>
          <a:p>
            <a:r>
              <a:rPr lang="en-US" b="1" dirty="0"/>
              <a:t>Bryan "The Machine" Loomis</a:t>
            </a:r>
          </a:p>
        </p:txBody>
      </p:sp>
      <p:sp>
        <p:nvSpPr>
          <p:cNvPr id="41" name="role-0">
            <a:extLst>
              <a:ext uri="{FF2B5EF4-FFF2-40B4-BE49-F238E27FC236}">
                <a16:creationId xmlns:a16="http://schemas.microsoft.com/office/drawing/2014/main" id="{B4171334-1B2D-E58B-F31F-0A0879E659D1}"/>
              </a:ext>
            </a:extLst>
          </p:cNvPr>
          <p:cNvSpPr>
            <a:spLocks noGrp="1"/>
          </p:cNvSpPr>
          <p:nvPr/>
        </p:nvSpPr>
        <p:spPr>
          <a:xfrm>
            <a:off x="4603803" y="3735770"/>
            <a:ext cx="2747144" cy="28556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722"/>
          </a:bodyPr>
          <a:lstStyle/>
          <a:p>
            <a:pPr>
              <a:defRPr sz="900" b="1">
                <a:solidFill>
                  <a:srgbClr val="D17B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900" dirty="0">
                <a:solidFill>
                  <a:srgbClr val="D17B00"/>
                </a:solidFill>
                <a:latin typeface="Bitstream Charter"/>
              </a:rPr>
              <a:t>Certified Flight Instructor - Instrument</a:t>
            </a:r>
            <a:endParaRPr sz="1000" b="1" dirty="0">
              <a:solidFill>
                <a:srgbClr val="D17B00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43" name="bio-0">
            <a:extLst>
              <a:ext uri="{FF2B5EF4-FFF2-40B4-BE49-F238E27FC236}">
                <a16:creationId xmlns:a16="http://schemas.microsoft.com/office/drawing/2014/main" id="{E3511242-3871-A54D-2FF5-D3D1127AE322}"/>
              </a:ext>
            </a:extLst>
          </p:cNvPr>
          <p:cNvSpPr>
            <a:spLocks noGrp="1"/>
          </p:cNvSpPr>
          <p:nvPr/>
        </p:nvSpPr>
        <p:spPr>
          <a:xfrm>
            <a:off x="4566802" y="3786387"/>
            <a:ext cx="2747144" cy="1126834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050" b="0">
                <a:solidFill>
                  <a:srgbClr val="31465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1050" dirty="0">
                <a:solidFill>
                  <a:srgbClr val="31465A"/>
                </a:solidFill>
                <a:latin typeface="Bitstream Charter"/>
              </a:rPr>
              <a:t>Bryan started flying in 2008 and is a very passionate flight and ground instructor. Fundamentals is proud to have him as a career CFI.</a:t>
            </a:r>
            <a:endParaRPr sz="1100" b="0" dirty="0">
              <a:solidFill>
                <a:srgbClr val="31465A"/>
              </a:solidFill>
              <a:latin typeface="Bitstream Charter"/>
              <a:ea typeface="Bitstream Charter"/>
              <a:cs typeface="Bitstream Charter"/>
            </a:endParaRPr>
          </a:p>
        </p:txBody>
      </p:sp>
      <p:pic>
        <p:nvPicPr>
          <p:cNvPr id="70" name="Picture 69"/>
          <p:cNvPicPr>
            <a:picLocks noChangeAspect="1"/>
          </p:cNvPicPr>
          <p:nvPr/>
        </p:nvPicPr>
        <p:blipFill>
          <a:blip r:embed="rId6"/>
          <a:srcRect l="9259" r="9259"/>
          <a:stretch>
            <a:fillRect/>
          </a:stretch>
        </p:blipFill>
        <p:spPr>
          <a:xfrm>
            <a:off x="5843968" y="4590035"/>
            <a:ext cx="1164464" cy="1429115"/>
          </a:xfrm>
          <a:prstGeom prst="roundRect">
            <a:avLst>
              <a:gd name="adj" fmla="val 10606"/>
            </a:avLst>
          </a:prstGeom>
        </p:spPr>
      </p:pic>
      <p:sp>
        <p:nvSpPr>
          <p:cNvPr id="32" name="name-3">
            <a:extLst>
              <a:ext uri="{FF2B5EF4-FFF2-40B4-BE49-F238E27FC236}">
                <a16:creationId xmlns:a16="http://schemas.microsoft.com/office/drawing/2014/main" id="{331A1847-6E3C-4525-B6FB-7A22608ACBCA}"/>
              </a:ext>
            </a:extLst>
          </p:cNvPr>
          <p:cNvSpPr>
            <a:spLocks noGrp="1"/>
          </p:cNvSpPr>
          <p:nvPr/>
        </p:nvSpPr>
        <p:spPr>
          <a:xfrm>
            <a:off x="7222067" y="4548839"/>
            <a:ext cx="2620044" cy="27041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921" lnSpcReduction="20000"/>
          </a:bodyPr>
          <a:lstStyle/>
          <a:p>
            <a:pPr algn="l">
              <a:defRPr sz="1575" b="1">
                <a:solidFill>
                  <a:srgbClr val="082A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1" dirty="0">
                <a:solidFill>
                  <a:srgbClr val="082A4A"/>
                </a:solidFill>
                <a:latin typeface="Bitstream Charter"/>
                <a:ea typeface="Bitstream Charter"/>
                <a:cs typeface="Bitstream Charter"/>
              </a:rPr>
              <a:t>John Danilov</a:t>
            </a:r>
          </a:p>
        </p:txBody>
      </p:sp>
      <p:pic>
        <p:nvPicPr>
          <p:cNvPr id="7" name="Picture 6" descr="A man in a pilot uniform sitting in the cockpit of an airplane at night, looking at the camera with airport structures and a plane visible through the cockpit window.">
            <a:extLst>
              <a:ext uri="{FF2B5EF4-FFF2-40B4-BE49-F238E27FC236}">
                <a16:creationId xmlns:a16="http://schemas.microsoft.com/office/drawing/2014/main" id="{510CA474-DD3C-51D4-F216-F92D19CA223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5560" t="19445" r="3173" b="21921"/>
          <a:stretch>
            <a:fillRect/>
          </a:stretch>
        </p:blipFill>
        <p:spPr>
          <a:xfrm>
            <a:off x="3346349" y="3497280"/>
            <a:ext cx="1093278" cy="1320917"/>
          </a:xfrm>
          <a:prstGeom prst="roundRect">
            <a:avLst>
              <a:gd name="adj" fmla="val 10606"/>
            </a:avLst>
          </a:prstGeom>
        </p:spPr>
      </p:pic>
      <p:pic>
        <p:nvPicPr>
          <p:cNvPr id="46" name="Picture 45" descr="Fundamentals Flight Training">
            <a:extLst>
              <a:ext uri="{FF2B5EF4-FFF2-40B4-BE49-F238E27FC236}">
                <a16:creationId xmlns:a16="http://schemas.microsoft.com/office/drawing/2014/main" id="{3352763C-ED31-6D53-170A-F4F39AEFEA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06" y="108558"/>
            <a:ext cx="1740219" cy="74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17716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268</Words>
  <Application>Microsoft Office PowerPoint</Application>
  <DocSecurity>0</DocSecurity>
  <PresentationFormat>Custom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Bitstream Charter</vt:lpstr>
      <vt:lpstr>Calibri</vt:lpstr>
      <vt:lpstr>ChatGPT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McIntyre, Celene M</cp:lastModifiedBy>
  <cp:revision>1</cp:revision>
  <dcterms:created xsi:type="dcterms:W3CDTF">2026-09-10T18:32:19Z</dcterms:created>
  <dcterms:modified xsi:type="dcterms:W3CDTF">2026-09-18T20:04:32Z</dcterms:modified>
</cp:coreProperties>
</file>